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7" r:id="rId5"/>
    <p:sldId id="259" r:id="rId6"/>
    <p:sldId id="260" r:id="rId7"/>
    <p:sldId id="261" r:id="rId8"/>
    <p:sldId id="262" r:id="rId9"/>
    <p:sldId id="263" r:id="rId10"/>
    <p:sldId id="264" r:id="rId11"/>
    <p:sldId id="265" r:id="rId12"/>
    <p:sldId id="266"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620"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642E9C7B-D15B-4A93-A24C-16C1D654AF9D}" type="datetimeFigureOut">
              <a:rPr lang="ru-RU" smtClean="0"/>
              <a:pPr/>
              <a:t>16.11.2021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740B3F2-AED2-47A1-844E-2B64A2F88A2B}"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42E9C7B-D15B-4A93-A24C-16C1D654AF9D}" type="datetimeFigureOut">
              <a:rPr lang="ru-RU" smtClean="0"/>
              <a:pPr/>
              <a:t>16.11.2021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740B3F2-AED2-47A1-844E-2B64A2F88A2B}"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42E9C7B-D15B-4A93-A24C-16C1D654AF9D}" type="datetimeFigureOut">
              <a:rPr lang="ru-RU" smtClean="0"/>
              <a:pPr/>
              <a:t>16.11.2021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740B3F2-AED2-47A1-844E-2B64A2F88A2B}"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42E9C7B-D15B-4A93-A24C-16C1D654AF9D}" type="datetimeFigureOut">
              <a:rPr lang="ru-RU" smtClean="0"/>
              <a:pPr/>
              <a:t>16.11.2021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740B3F2-AED2-47A1-844E-2B64A2F88A2B}"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642E9C7B-D15B-4A93-A24C-16C1D654AF9D}" type="datetimeFigureOut">
              <a:rPr lang="ru-RU" smtClean="0"/>
              <a:pPr/>
              <a:t>16.11.2021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6740B3F2-AED2-47A1-844E-2B64A2F88A2B}"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642E9C7B-D15B-4A93-A24C-16C1D654AF9D}" type="datetimeFigureOut">
              <a:rPr lang="ru-RU" smtClean="0"/>
              <a:pPr/>
              <a:t>16.11.2021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740B3F2-AED2-47A1-844E-2B64A2F88A2B}"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642E9C7B-D15B-4A93-A24C-16C1D654AF9D}" type="datetimeFigureOut">
              <a:rPr lang="ru-RU" smtClean="0"/>
              <a:pPr/>
              <a:t>16.11.2021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6740B3F2-AED2-47A1-844E-2B64A2F88A2B}"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642E9C7B-D15B-4A93-A24C-16C1D654AF9D}" type="datetimeFigureOut">
              <a:rPr lang="ru-RU" smtClean="0"/>
              <a:pPr/>
              <a:t>16.11.2021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6740B3F2-AED2-47A1-844E-2B64A2F88A2B}"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42E9C7B-D15B-4A93-A24C-16C1D654AF9D}" type="datetimeFigureOut">
              <a:rPr lang="ru-RU" smtClean="0"/>
              <a:pPr/>
              <a:t>16.11.2021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6740B3F2-AED2-47A1-844E-2B64A2F88A2B}"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642E9C7B-D15B-4A93-A24C-16C1D654AF9D}" type="datetimeFigureOut">
              <a:rPr lang="ru-RU" smtClean="0"/>
              <a:pPr/>
              <a:t>16.11.2021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740B3F2-AED2-47A1-844E-2B64A2F88A2B}"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642E9C7B-D15B-4A93-A24C-16C1D654AF9D}" type="datetimeFigureOut">
              <a:rPr lang="ru-RU" smtClean="0"/>
              <a:pPr/>
              <a:t>16.11.2021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6740B3F2-AED2-47A1-844E-2B64A2F88A2B}"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2E9C7B-D15B-4A93-A24C-16C1D654AF9D}" type="datetimeFigureOut">
              <a:rPr lang="ru-RU" smtClean="0"/>
              <a:pPr/>
              <a:t>16.11.2021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40B3F2-AED2-47A1-844E-2B64A2F88A2B}"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oleObject" Target="../embeddings/oleObject5.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kk-KZ" b="1" dirty="0"/>
              <a:t>Дәріс 12 </a:t>
            </a:r>
            <a:r>
              <a:rPr lang="en-US" dirty="0"/>
              <a:t>«</a:t>
            </a:r>
            <a:r>
              <a:rPr lang="kk-KZ" dirty="0"/>
              <a:t>Аэрозольдердің электрлік қасиеттері</a:t>
            </a:r>
            <a:r>
              <a:rPr lang="en-US" dirty="0"/>
              <a:t>»</a:t>
            </a:r>
            <a:endParaRPr lang="ru-RU" dirty="0"/>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2656"/>
            <a:ext cx="8229600" cy="5793507"/>
          </a:xfrm>
        </p:spPr>
        <p:txBody>
          <a:bodyPr>
            <a:normAutofit fontScale="55000" lnSpcReduction="20000"/>
          </a:bodyPr>
          <a:lstStyle/>
          <a:p>
            <a:r>
              <a:rPr lang="kk-KZ" dirty="0" smtClean="0"/>
              <a:t>Бөлшектердегі электрлік заряд полярлы заттардың диспергирленуі кезінде де пайда болуы мүмкін, бұл кезде бөлшектер үзіле отырып макродененің бетінен зарядты алады (баллоэлектризация). Баллоэлектрлік эффект ҚЭҚ үзілуімен байланысты және екіншілік тамшыларда зарядтардың біркекі емес таралуымен байланысты. Тәжірибелер көрсеткендей ірі және майда тамшылар ажыраған кезде әртүрлі таңбаға, зарядқа ие болады. </a:t>
            </a:r>
            <a:endParaRPr lang="ru-RU" dirty="0" smtClean="0"/>
          </a:p>
          <a:p>
            <a:r>
              <a:rPr lang="kk-KZ" dirty="0" smtClean="0"/>
              <a:t>Аэрозольдердің үлкен көлемінде жүретін электрлік үрдістерді қарастырсақ, бұлардың бөлшектері сұйық фазаның полярлы молекулаларының бағытталуының нәтижесі арқылы зарядталуы мүмкін. </a:t>
            </a:r>
            <a:endParaRPr lang="ru-RU" dirty="0" smtClean="0"/>
          </a:p>
          <a:p>
            <a:r>
              <a:rPr lang="kk-KZ" dirty="0" smtClean="0"/>
              <a:t>Зарядталған бөлшектердің шөгуі, шөгу потенциалының туындауына әкеледі, басқаша айтқанда көлденең бағытта электрлік өріс туындайды. </a:t>
            </a:r>
            <a:endParaRPr lang="ru-RU" dirty="0" smtClean="0"/>
          </a:p>
          <a:p>
            <a:r>
              <a:rPr lang="kk-KZ" dirty="0" smtClean="0"/>
              <a:t>Егер үйкеліс күшін есепке алмайтын болсақ және бөлшек электр өрісінің бойымен қозғалады деп ескерсек, онда бөлшек тұрақты қозғалыс жылдамдығына ие болып, электр күші үйкеліс күшіне тең болған кезде:</a:t>
            </a:r>
            <a:endParaRPr lang="ru-RU" dirty="0" smtClean="0"/>
          </a:p>
          <a:p>
            <a:r>
              <a:rPr lang="kk-KZ" dirty="0" smtClean="0"/>
              <a:t> </a:t>
            </a:r>
            <a:endParaRPr lang="ru-RU" dirty="0" smtClean="0"/>
          </a:p>
          <a:p>
            <a:r>
              <a:rPr lang="kk-KZ" i="1" dirty="0" smtClean="0"/>
              <a:t>                                                          Eq = BU</a:t>
            </a:r>
            <a:r>
              <a:rPr lang="kk-KZ" dirty="0" smtClean="0"/>
              <a:t>                                                 (15)</a:t>
            </a:r>
            <a:endParaRPr lang="ru-RU" dirty="0" smtClean="0"/>
          </a:p>
          <a:p>
            <a:r>
              <a:rPr lang="kk-KZ" dirty="0" smtClean="0"/>
              <a:t> </a:t>
            </a:r>
            <a:endParaRPr lang="ru-RU" dirty="0" smtClean="0"/>
          </a:p>
          <a:p>
            <a:r>
              <a:rPr lang="kk-KZ" dirty="0" smtClean="0"/>
              <a:t> Мұндағы </a:t>
            </a:r>
            <a:r>
              <a:rPr lang="kk-KZ" i="1" dirty="0" smtClean="0"/>
              <a:t>Е</a:t>
            </a:r>
            <a:r>
              <a:rPr lang="kk-KZ" dirty="0" smtClean="0"/>
              <a:t> – өріс кернеуі, </a:t>
            </a:r>
            <a:r>
              <a:rPr lang="kk-KZ" i="1" dirty="0" smtClean="0"/>
              <a:t>q </a:t>
            </a:r>
            <a:r>
              <a:rPr lang="kk-KZ" dirty="0" smtClean="0"/>
              <a:t>– бөлшек заряды</a:t>
            </a:r>
            <a:endParaRPr lang="ru-RU" dirty="0" smtClean="0"/>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70000" lnSpcReduction="20000"/>
          </a:bodyPr>
          <a:lstStyle/>
          <a:p>
            <a:r>
              <a:rPr lang="kk-KZ" dirty="0" smtClean="0"/>
              <a:t>Стокс заңын сақтаған кезде, бөлшек қозғалысының жылдамдығы:</a:t>
            </a:r>
            <a:endParaRPr lang="ru-RU" dirty="0" smtClean="0"/>
          </a:p>
          <a:p>
            <a:r>
              <a:rPr lang="kk-KZ" dirty="0" smtClean="0"/>
              <a:t> </a:t>
            </a:r>
            <a:endParaRPr lang="ru-RU" dirty="0" smtClean="0"/>
          </a:p>
          <a:p>
            <a:r>
              <a:rPr lang="kk-KZ" dirty="0" smtClean="0"/>
              <a:t>                                                          </a:t>
            </a:r>
            <a:r>
              <a:rPr lang="ru-RU" dirty="0" smtClean="0"/>
              <a:t> </a:t>
            </a:r>
            <a:r>
              <a:rPr lang="kk-KZ" dirty="0" smtClean="0"/>
              <a:t>                                                 (16)</a:t>
            </a:r>
            <a:endParaRPr lang="ru-RU" dirty="0" smtClean="0"/>
          </a:p>
          <a:p>
            <a:r>
              <a:rPr lang="kk-KZ" dirty="0" smtClean="0"/>
              <a:t> </a:t>
            </a:r>
            <a:endParaRPr lang="ru-RU" dirty="0" smtClean="0"/>
          </a:p>
          <a:p>
            <a:r>
              <a:rPr lang="kk-KZ" dirty="0" smtClean="0"/>
              <a:t>Гравитация өрісті есепке алған кезде, оның бағыты электрлік өріске қарама-қарсы болғандықтан, бөлшек қозғалысының жылдамдығы келесі теңдеумен өрнектеледі:</a:t>
            </a:r>
            <a:endParaRPr lang="ru-RU" dirty="0" smtClean="0"/>
          </a:p>
          <a:p>
            <a:r>
              <a:rPr lang="kk-KZ" dirty="0" smtClean="0"/>
              <a:t> </a:t>
            </a:r>
            <a:endParaRPr lang="ru-RU" dirty="0" smtClean="0"/>
          </a:p>
          <a:p>
            <a:r>
              <a:rPr lang="kk-KZ" dirty="0" smtClean="0"/>
              <a:t>                                                                                                      (17)</a:t>
            </a:r>
            <a:endParaRPr lang="ru-RU" dirty="0" smtClean="0"/>
          </a:p>
          <a:p>
            <a:r>
              <a:rPr lang="kk-KZ" dirty="0" smtClean="0"/>
              <a:t> </a:t>
            </a:r>
            <a:endParaRPr lang="ru-RU" dirty="0" smtClean="0"/>
          </a:p>
          <a:p>
            <a:r>
              <a:rPr lang="kk-KZ" dirty="0" smtClean="0"/>
              <a:t>Мұндағы m -  бөлшек массасы.</a:t>
            </a:r>
            <a:endParaRPr lang="ru-RU" dirty="0" smtClean="0"/>
          </a:p>
          <a:p>
            <a:r>
              <a:rPr lang="kk-KZ" dirty="0" smtClean="0"/>
              <a:t> </a:t>
            </a:r>
            <a:endParaRPr lang="ru-RU" dirty="0" smtClean="0"/>
          </a:p>
          <a:p>
            <a:endParaRPr lang="ru-RU" dirty="0"/>
          </a:p>
        </p:txBody>
      </p:sp>
      <p:sp>
        <p:nvSpPr>
          <p:cNvPr id="2048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20481" name="Object 1"/>
          <p:cNvGraphicFramePr>
            <a:graphicFrameLocks noChangeAspect="1"/>
          </p:cNvGraphicFramePr>
          <p:nvPr/>
        </p:nvGraphicFramePr>
        <p:xfrm>
          <a:off x="3491880" y="1988840"/>
          <a:ext cx="1675823" cy="1024113"/>
        </p:xfrm>
        <a:graphic>
          <a:graphicData uri="http://schemas.openxmlformats.org/presentationml/2006/ole">
            <p:oleObj spid="_x0000_s20481" name="Формула" r:id="rId3" imgW="672808" imgH="431613" progId="Equation.3">
              <p:embed/>
            </p:oleObj>
          </a:graphicData>
        </a:graphic>
      </p:graphicFrame>
      <p:sp>
        <p:nvSpPr>
          <p:cNvPr id="2048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20483" name="Object 3"/>
          <p:cNvGraphicFramePr>
            <a:graphicFrameLocks noChangeAspect="1"/>
          </p:cNvGraphicFramePr>
          <p:nvPr/>
        </p:nvGraphicFramePr>
        <p:xfrm>
          <a:off x="3635896" y="4149080"/>
          <a:ext cx="1963855" cy="939235"/>
        </p:xfrm>
        <a:graphic>
          <a:graphicData uri="http://schemas.openxmlformats.org/presentationml/2006/ole">
            <p:oleObj spid="_x0000_s20483" name="Формула" r:id="rId4" imgW="876300" imgH="431800" progId="Equation.3">
              <p:embed/>
            </p:oleObj>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77500" lnSpcReduction="20000"/>
          </a:bodyPr>
          <a:lstStyle/>
          <a:p>
            <a:r>
              <a:rPr lang="kk-KZ" dirty="0" smtClean="0"/>
              <a:t>Сұйық дисперсті жүйелерден аэрозольдердің ең басты айырмашылығы, жүйлердің электробейтараптылығының болмауы суспензия, эмульсия, лиозольдер макро- көлемінде заряды болмайды оларда электробейтараптылық заңы сақталады. Аэрозольдер болса, үлкен көлемнің өзінде айтарлықтай статистикалық зарядқа ие болуы мүмкін, ал седиментация оның жүйеде біркелкі емес таралуына әкеледі, бұл аэрозольдердің (қасиетін зерттеген кезде) өзгеру қасиеттерінің заңдылықтарын зерттеген кезде айтарлықтай қиныдық тудырады. Дегенмен есептеулер көрсеткендей, мысалы бұлттардағы электр өрісінің кернеуін, қарапайым қатынастар арқылы есептеуге болады.</a:t>
            </a:r>
            <a:endParaRPr lang="ru-RU" smtClean="0"/>
          </a:p>
          <a:p>
            <a:endParaRPr lang="ru-RU"/>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lnSpcReduction="20000"/>
          </a:bodyPr>
          <a:lstStyle/>
          <a:p>
            <a:r>
              <a:rPr lang="kk-KZ" dirty="0" smtClean="0"/>
              <a:t>Аэрозольдердің электрлік қасиеттерімен байланысты құбылыстар өте үлкен тәжірибелік маңызға ие. Мысалы, аэрозоль бөлшектерінің қозғалысы мен шөгуі, күн күркіреу құбылыстарының, сонымен қатар басқарушы және бағдарлаушы құрылымдарының жұмысындағы күрделі кедергілердің себебі болып табылады. Сұйық фаза түйірлерінің түзілуі шарттарының өзгеруі, метеорология үшін өте маңызды, ал жасанды жаңбырлату мен бу конденсациясымен байланысты барлық технологиялық үрдістерде маңызды.</a:t>
            </a:r>
            <a:endParaRPr lang="ru-RU" dirty="0" smtClean="0"/>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70000" lnSpcReduction="20000"/>
          </a:bodyPr>
          <a:lstStyle/>
          <a:p>
            <a:r>
              <a:rPr lang="kk-KZ" dirty="0" smtClean="0"/>
              <a:t>Аэрозольді бөлшектер өзінің түзілуі кезінде немесе өлшенген күйде болғанда зарядқа ие болады. Зарядталған бөлшектердің түзілуі полярлы сұйықтықтарды шашқанда байқалады. </a:t>
            </a:r>
            <a:endParaRPr lang="ru-RU" dirty="0" smtClean="0"/>
          </a:p>
          <a:p>
            <a:r>
              <a:rPr lang="kk-KZ" dirty="0" smtClean="0"/>
              <a:t>Өлшенген күйдегі бөлшектерде зарядтардың пайда болу себебі, олардың бір-бірімен соқтығысуы сонымен қатар газ иондарының жиналуы. Атмосферада әрқашан иондар болады, олардың пайда болуы табиғи радиацияның әсерімен түсіндіріледі. Электролит ерітіндісінде болатын зольдермен салыстырғанда, кездейсоқ шама болып табылады және ол газ иондарымен соқтығысуымен анықталады. Осылайша, бірдей өлшемге және бірдей құрамға ие бөлшектер шамасы бойынша таңбасы бойынша да болуы мүмкін) әртүрлі зарядқа ие болуы мүмкін, олар уақыт кездейсоқ өзгеріп отырады.</a:t>
            </a:r>
            <a:endParaRPr lang="ru-RU" dirty="0" smtClean="0"/>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2656"/>
            <a:ext cx="8219256" cy="5793507"/>
          </a:xfrm>
        </p:spPr>
        <p:txBody>
          <a:bodyPr>
            <a:normAutofit fontScale="55000" lnSpcReduction="20000"/>
          </a:bodyPr>
          <a:lstStyle/>
          <a:p>
            <a:r>
              <a:rPr lang="ru-RU" dirty="0" smtClean="0"/>
              <a:t>Аэрозоль </a:t>
            </a:r>
            <a:r>
              <a:rPr lang="ru-RU" dirty="0" err="1" smtClean="0"/>
              <a:t>бөлшектерінің электрлік</a:t>
            </a:r>
            <a:r>
              <a:rPr lang="ru-RU" dirty="0" smtClean="0"/>
              <a:t> </a:t>
            </a:r>
            <a:r>
              <a:rPr lang="ru-RU" dirty="0" err="1" smtClean="0"/>
              <a:t>қасиеттері лиозольдегі</a:t>
            </a:r>
            <a:r>
              <a:rPr lang="ru-RU" dirty="0" smtClean="0"/>
              <a:t> </a:t>
            </a:r>
            <a:r>
              <a:rPr lang="ru-RU" dirty="0" err="1" smtClean="0"/>
              <a:t>бөлшектердің электрлік</a:t>
            </a:r>
            <a:r>
              <a:rPr lang="ru-RU" dirty="0" smtClean="0"/>
              <a:t> </a:t>
            </a:r>
            <a:r>
              <a:rPr lang="ru-RU" dirty="0" err="1" smtClean="0"/>
              <a:t>қасиеттерінен айтарлықтай </a:t>
            </a:r>
            <a:r>
              <a:rPr lang="ru-RU" smtClean="0"/>
              <a:t>ерекше.</a:t>
            </a:r>
            <a:endParaRPr lang="ru-RU" dirty="0" smtClean="0"/>
          </a:p>
          <a:p>
            <a:r>
              <a:rPr lang="ru-RU" dirty="0" smtClean="0"/>
              <a:t>1</a:t>
            </a:r>
            <a:r>
              <a:rPr lang="ru-RU" dirty="0" smtClean="0"/>
              <a:t>. </a:t>
            </a:r>
            <a:r>
              <a:rPr lang="kk-KZ" dirty="0" smtClean="0"/>
              <a:t>ҚЭҚ</a:t>
            </a:r>
            <a:r>
              <a:rPr lang="en-US" dirty="0" smtClean="0"/>
              <a:t> </a:t>
            </a:r>
            <a:r>
              <a:rPr lang="ru-RU" dirty="0" smtClean="0"/>
              <a:t>аэрозоль </a:t>
            </a:r>
            <a:r>
              <a:rPr lang="ru-RU" dirty="0" err="1" smtClean="0"/>
              <a:t>бөлшектерінде пайда</a:t>
            </a:r>
            <a:r>
              <a:rPr lang="ru-RU" dirty="0" smtClean="0"/>
              <a:t> </a:t>
            </a:r>
            <a:r>
              <a:rPr lang="ru-RU" dirty="0" err="1" smtClean="0"/>
              <a:t>болмайды</a:t>
            </a:r>
            <a:r>
              <a:rPr lang="ru-RU" dirty="0" smtClean="0"/>
              <a:t>, </a:t>
            </a:r>
            <a:r>
              <a:rPr lang="ru-RU" dirty="0" err="1" smtClean="0"/>
              <a:t>өйткені электролиттік</a:t>
            </a:r>
            <a:r>
              <a:rPr lang="ru-RU" dirty="0" smtClean="0"/>
              <a:t> диссоциация газ </a:t>
            </a:r>
            <a:r>
              <a:rPr lang="ru-RU" dirty="0" err="1" smtClean="0"/>
              <a:t>ортасының төмен диэлектрлік</a:t>
            </a:r>
            <a:r>
              <a:rPr lang="ru-RU" dirty="0" smtClean="0"/>
              <a:t> </a:t>
            </a:r>
            <a:r>
              <a:rPr lang="ru-RU" dirty="0" err="1" smtClean="0"/>
              <a:t>өтімділігіне байланысты</a:t>
            </a:r>
            <a:r>
              <a:rPr lang="ru-RU" dirty="0" smtClean="0"/>
              <a:t> </a:t>
            </a:r>
            <a:r>
              <a:rPr lang="ru-RU" dirty="0" err="1" smtClean="0"/>
              <a:t>іс</a:t>
            </a:r>
            <a:r>
              <a:rPr lang="ru-RU" dirty="0" smtClean="0"/>
              <a:t> </a:t>
            </a:r>
            <a:r>
              <a:rPr lang="ru-RU" dirty="0" err="1" smtClean="0"/>
              <a:t>жүзінде болмайды</a:t>
            </a:r>
            <a:r>
              <a:rPr lang="ru-RU" dirty="0" smtClean="0"/>
              <a:t>.</a:t>
            </a:r>
          </a:p>
          <a:p>
            <a:r>
              <a:rPr lang="ru-RU" dirty="0" smtClean="0"/>
              <a:t>2</a:t>
            </a:r>
            <a:r>
              <a:rPr lang="ru-RU" dirty="0" smtClean="0"/>
              <a:t>. </a:t>
            </a:r>
            <a:r>
              <a:rPr lang="ru-RU" dirty="0" err="1" smtClean="0"/>
              <a:t>Бөлшектердің </a:t>
            </a:r>
            <a:r>
              <a:rPr lang="ru-RU" dirty="0" smtClean="0"/>
              <a:t>заряды </a:t>
            </a:r>
            <a:r>
              <a:rPr lang="ru-RU" dirty="0" err="1" smtClean="0"/>
              <a:t>негізінен</a:t>
            </a:r>
            <a:r>
              <a:rPr lang="ru-RU" dirty="0" smtClean="0"/>
              <a:t> </a:t>
            </a:r>
            <a:r>
              <a:rPr lang="ru-RU" dirty="0" err="1" smtClean="0"/>
              <a:t>газдың ғарыштық</a:t>
            </a:r>
            <a:r>
              <a:rPr lang="ru-RU" dirty="0" smtClean="0"/>
              <a:t>, </a:t>
            </a:r>
            <a:r>
              <a:rPr lang="ru-RU" dirty="0" err="1" smtClean="0"/>
              <a:t>ультракүлгін немесе</a:t>
            </a:r>
            <a:r>
              <a:rPr lang="ru-RU" dirty="0" smtClean="0"/>
              <a:t> </a:t>
            </a:r>
            <a:r>
              <a:rPr lang="ru-RU" dirty="0" err="1" smtClean="0"/>
              <a:t>радиоактивті</a:t>
            </a:r>
            <a:r>
              <a:rPr lang="ru-RU" dirty="0" smtClean="0"/>
              <a:t> </a:t>
            </a:r>
            <a:r>
              <a:rPr lang="ru-RU" dirty="0" err="1" smtClean="0"/>
              <a:t>сәулелермен иондануы</a:t>
            </a:r>
            <a:r>
              <a:rPr lang="ru-RU" dirty="0" smtClean="0"/>
              <a:t> </a:t>
            </a:r>
            <a:r>
              <a:rPr lang="ru-RU" dirty="0" err="1" smtClean="0"/>
              <a:t>нәтижесінде </a:t>
            </a:r>
            <a:r>
              <a:rPr lang="ru-RU" dirty="0" smtClean="0"/>
              <a:t>газ </a:t>
            </a:r>
            <a:r>
              <a:rPr lang="ru-RU" dirty="0" err="1" smtClean="0"/>
              <a:t>фазасында</a:t>
            </a:r>
            <a:r>
              <a:rPr lang="ru-RU" dirty="0" smtClean="0"/>
              <a:t> </a:t>
            </a:r>
            <a:r>
              <a:rPr lang="ru-RU" dirty="0" err="1" smtClean="0"/>
              <a:t>түзілетін иондардың ретсіз</a:t>
            </a:r>
            <a:r>
              <a:rPr lang="ru-RU" dirty="0" smtClean="0"/>
              <a:t> </a:t>
            </a:r>
            <a:r>
              <a:rPr lang="ru-RU" dirty="0" err="1" smtClean="0"/>
              <a:t>адсорбциялануынан</a:t>
            </a:r>
            <a:r>
              <a:rPr lang="ru-RU" dirty="0" smtClean="0"/>
              <a:t> </a:t>
            </a:r>
            <a:r>
              <a:rPr lang="ru-RU" dirty="0" err="1" smtClean="0"/>
              <a:t>туындайды</a:t>
            </a:r>
            <a:r>
              <a:rPr lang="ru-RU" dirty="0" smtClean="0"/>
              <a:t>.</a:t>
            </a:r>
          </a:p>
          <a:p>
            <a:r>
              <a:rPr lang="ru-RU" dirty="0" smtClean="0"/>
              <a:t>3</a:t>
            </a:r>
            <a:r>
              <a:rPr lang="ru-RU" dirty="0" smtClean="0"/>
              <a:t>. </a:t>
            </a:r>
            <a:r>
              <a:rPr lang="ru-RU" dirty="0" err="1" smtClean="0"/>
              <a:t>Бөлшектердің </a:t>
            </a:r>
            <a:r>
              <a:rPr lang="ru-RU" dirty="0" smtClean="0"/>
              <a:t>заряды </a:t>
            </a:r>
            <a:r>
              <a:rPr lang="ru-RU" dirty="0" err="1" smtClean="0"/>
              <a:t>кездейсоқ</a:t>
            </a:r>
            <a:r>
              <a:rPr lang="ru-RU" dirty="0" smtClean="0"/>
              <a:t>, ал </a:t>
            </a:r>
            <a:r>
              <a:rPr lang="ru-RU" dirty="0" err="1" smtClean="0"/>
              <a:t>табиғаты бірдей</a:t>
            </a:r>
            <a:r>
              <a:rPr lang="ru-RU" dirty="0" smtClean="0"/>
              <a:t> </a:t>
            </a:r>
            <a:r>
              <a:rPr lang="ru-RU" dirty="0" err="1" smtClean="0"/>
              <a:t>және өлшемдері бірдей</a:t>
            </a:r>
            <a:r>
              <a:rPr lang="ru-RU" dirty="0" smtClean="0"/>
              <a:t> </a:t>
            </a:r>
            <a:r>
              <a:rPr lang="ru-RU" dirty="0" err="1" smtClean="0"/>
              <a:t>бөлшектер үшін ол</a:t>
            </a:r>
            <a:r>
              <a:rPr lang="ru-RU" dirty="0" smtClean="0"/>
              <a:t> </a:t>
            </a:r>
            <a:r>
              <a:rPr lang="ru-RU" dirty="0" err="1" smtClean="0"/>
              <a:t>шамасы</a:t>
            </a:r>
            <a:r>
              <a:rPr lang="ru-RU" dirty="0" smtClean="0"/>
              <a:t> </a:t>
            </a:r>
            <a:r>
              <a:rPr lang="ru-RU" dirty="0" err="1" smtClean="0"/>
              <a:t>бойынша</a:t>
            </a:r>
            <a:r>
              <a:rPr lang="ru-RU" dirty="0" smtClean="0"/>
              <a:t> да, </a:t>
            </a:r>
            <a:r>
              <a:rPr lang="ru-RU" dirty="0" err="1" smtClean="0"/>
              <a:t>таңбасы бойынша</a:t>
            </a:r>
            <a:r>
              <a:rPr lang="ru-RU" dirty="0" smtClean="0"/>
              <a:t> да </a:t>
            </a:r>
            <a:r>
              <a:rPr lang="ru-RU" dirty="0" err="1" smtClean="0"/>
              <a:t>әртүрлі болуы</a:t>
            </a:r>
            <a:r>
              <a:rPr lang="ru-RU" dirty="0" smtClean="0"/>
              <a:t> </a:t>
            </a:r>
            <a:r>
              <a:rPr lang="ru-RU" dirty="0" err="1" smtClean="0"/>
              <a:t>мүмкін</a:t>
            </a:r>
            <a:r>
              <a:rPr lang="ru-RU" dirty="0" smtClean="0"/>
              <a:t>.</a:t>
            </a:r>
          </a:p>
          <a:p>
            <a:r>
              <a:rPr lang="ru-RU" dirty="0" smtClean="0"/>
              <a:t>4</a:t>
            </a:r>
            <a:r>
              <a:rPr lang="ru-RU" dirty="0" smtClean="0"/>
              <a:t>. </a:t>
            </a:r>
            <a:r>
              <a:rPr lang="ru-RU" dirty="0" err="1" smtClean="0"/>
              <a:t>Бөлшектің </a:t>
            </a:r>
            <a:r>
              <a:rPr lang="ru-RU" dirty="0" smtClean="0"/>
              <a:t>заряды </a:t>
            </a:r>
            <a:r>
              <a:rPr lang="ru-RU" dirty="0" err="1" smtClean="0"/>
              <a:t>уақыт бойынша</a:t>
            </a:r>
            <a:r>
              <a:rPr lang="ru-RU" dirty="0" smtClean="0"/>
              <a:t> </a:t>
            </a:r>
            <a:r>
              <a:rPr lang="ru-RU" dirty="0" err="1" smtClean="0"/>
              <a:t>шамасы</a:t>
            </a:r>
            <a:r>
              <a:rPr lang="ru-RU" dirty="0" smtClean="0"/>
              <a:t> </a:t>
            </a:r>
            <a:r>
              <a:rPr lang="ru-RU" dirty="0" err="1" smtClean="0"/>
              <a:t>бойынша</a:t>
            </a:r>
            <a:r>
              <a:rPr lang="ru-RU" dirty="0" smtClean="0"/>
              <a:t> да, </a:t>
            </a:r>
            <a:r>
              <a:rPr lang="ru-RU" dirty="0" err="1" smtClean="0"/>
              <a:t>таңбасы бойынша</a:t>
            </a:r>
            <a:r>
              <a:rPr lang="ru-RU" dirty="0" smtClean="0"/>
              <a:t> да </a:t>
            </a:r>
            <a:r>
              <a:rPr lang="ru-RU" dirty="0" err="1" smtClean="0"/>
              <a:t>өзгереді</a:t>
            </a:r>
            <a:r>
              <a:rPr lang="ru-RU" dirty="0" smtClean="0"/>
              <a:t>.</a:t>
            </a:r>
          </a:p>
          <a:p>
            <a:r>
              <a:rPr lang="ru-RU" dirty="0" smtClean="0"/>
              <a:t>5</a:t>
            </a:r>
            <a:r>
              <a:rPr lang="ru-RU" dirty="0" smtClean="0"/>
              <a:t>. </a:t>
            </a:r>
            <a:r>
              <a:rPr lang="ru-RU" dirty="0" err="1" smtClean="0"/>
              <a:t>Меншікті</a:t>
            </a:r>
            <a:r>
              <a:rPr lang="ru-RU" dirty="0" smtClean="0"/>
              <a:t> адсорбция </a:t>
            </a:r>
            <a:r>
              <a:rPr lang="ru-RU" dirty="0" err="1" smtClean="0"/>
              <a:t>болмаған кезде</a:t>
            </a:r>
            <a:r>
              <a:rPr lang="ru-RU" dirty="0" smtClean="0"/>
              <a:t> </a:t>
            </a:r>
            <a:r>
              <a:rPr lang="ru-RU" dirty="0" err="1" smtClean="0"/>
              <a:t>бөлшектердің зарядтары</a:t>
            </a:r>
            <a:r>
              <a:rPr lang="ru-RU" dirty="0" smtClean="0"/>
              <a:t> </a:t>
            </a:r>
            <a:r>
              <a:rPr lang="ru-RU" dirty="0" err="1" smtClean="0"/>
              <a:t>өте </a:t>
            </a:r>
            <a:r>
              <a:rPr lang="ru-RU" dirty="0" smtClean="0"/>
              <a:t>аз </a:t>
            </a:r>
            <a:r>
              <a:rPr lang="ru-RU" dirty="0" err="1" smtClean="0"/>
              <a:t>және әдетте элементар</a:t>
            </a:r>
            <a:r>
              <a:rPr lang="ru-RU" dirty="0" smtClean="0"/>
              <a:t> </a:t>
            </a:r>
            <a:r>
              <a:rPr lang="ru-RU" dirty="0" err="1" smtClean="0"/>
              <a:t>электр</a:t>
            </a:r>
            <a:r>
              <a:rPr lang="ru-RU" dirty="0" smtClean="0"/>
              <a:t> </a:t>
            </a:r>
            <a:r>
              <a:rPr lang="ru-RU" dirty="0" err="1" smtClean="0"/>
              <a:t>зарядынан</a:t>
            </a:r>
            <a:r>
              <a:rPr lang="ru-RU" dirty="0" smtClean="0"/>
              <a:t> 10 </a:t>
            </a:r>
            <a:r>
              <a:rPr lang="ru-RU" dirty="0" err="1" smtClean="0"/>
              <a:t>еседен</a:t>
            </a:r>
            <a:r>
              <a:rPr lang="ru-RU" dirty="0" smtClean="0"/>
              <a:t> </a:t>
            </a:r>
            <a:r>
              <a:rPr lang="ru-RU" dirty="0" err="1" smtClean="0"/>
              <a:t>аспайды</a:t>
            </a:r>
            <a:r>
              <a:rPr lang="ru-RU" dirty="0" smtClean="0"/>
              <a:t>.</a:t>
            </a:r>
          </a:p>
          <a:p>
            <a:r>
              <a:rPr lang="ru-RU" dirty="0" smtClean="0"/>
              <a:t>6</a:t>
            </a:r>
            <a:r>
              <a:rPr lang="ru-RU" dirty="0" smtClean="0"/>
              <a:t>. </a:t>
            </a:r>
            <a:r>
              <a:rPr lang="ru-RU" dirty="0" err="1" smtClean="0"/>
              <a:t>Спецификалық </a:t>
            </a:r>
            <a:r>
              <a:rPr lang="ru-RU" dirty="0" smtClean="0"/>
              <a:t>адсорбция </a:t>
            </a:r>
            <a:r>
              <a:rPr lang="ru-RU" dirty="0" err="1" smtClean="0"/>
              <a:t>бөлшектері күшті полярлы</a:t>
            </a:r>
            <a:r>
              <a:rPr lang="ru-RU" dirty="0" smtClean="0"/>
              <a:t> </a:t>
            </a:r>
            <a:r>
              <a:rPr lang="ru-RU" dirty="0" err="1" smtClean="0"/>
              <a:t>заттан</a:t>
            </a:r>
            <a:r>
              <a:rPr lang="ru-RU" dirty="0" smtClean="0"/>
              <a:t> </a:t>
            </a:r>
            <a:r>
              <a:rPr lang="ru-RU" dirty="0" err="1" smtClean="0"/>
              <a:t>түзілетін аэрозольдерге</a:t>
            </a:r>
            <a:r>
              <a:rPr lang="ru-RU" dirty="0" smtClean="0"/>
              <a:t> </a:t>
            </a:r>
            <a:r>
              <a:rPr lang="ru-RU" dirty="0" err="1" smtClean="0"/>
              <a:t>тән</a:t>
            </a:r>
            <a:r>
              <a:rPr lang="ru-RU" dirty="0" smtClean="0"/>
              <a:t>, </a:t>
            </a:r>
            <a:r>
              <a:rPr lang="ru-RU" dirty="0" err="1" smtClean="0"/>
              <a:t>өйткені бұл жағдайда молекулалардың беттік</a:t>
            </a:r>
            <a:r>
              <a:rPr lang="ru-RU" dirty="0" smtClean="0"/>
              <a:t> </a:t>
            </a:r>
            <a:r>
              <a:rPr lang="ru-RU" dirty="0" err="1" smtClean="0"/>
              <a:t>орналасуына</a:t>
            </a:r>
            <a:r>
              <a:rPr lang="ru-RU" dirty="0" smtClean="0"/>
              <a:t> </a:t>
            </a:r>
            <a:r>
              <a:rPr lang="ru-RU" dirty="0" err="1" smtClean="0"/>
              <a:t>байланысты</a:t>
            </a:r>
            <a:r>
              <a:rPr lang="ru-RU" dirty="0" smtClean="0"/>
              <a:t> </a:t>
            </a:r>
            <a:r>
              <a:rPr lang="ru-RU" dirty="0" err="1" smtClean="0"/>
              <a:t>бөлу бетте</a:t>
            </a:r>
            <a:r>
              <a:rPr lang="ru-RU" dirty="0" smtClean="0"/>
              <a:t> </a:t>
            </a:r>
            <a:r>
              <a:rPr lang="ru-RU" dirty="0" err="1" smtClean="0"/>
              <a:t>жеткілікті</a:t>
            </a:r>
            <a:r>
              <a:rPr lang="ru-RU" dirty="0" smtClean="0"/>
              <a:t> </a:t>
            </a:r>
            <a:r>
              <a:rPr lang="ru-RU" dirty="0" err="1" smtClean="0"/>
              <a:t>үлкен потенциалды</a:t>
            </a:r>
            <a:r>
              <a:rPr lang="ru-RU" dirty="0" smtClean="0"/>
              <a:t> </a:t>
            </a:r>
            <a:r>
              <a:rPr lang="ru-RU" dirty="0" err="1" smtClean="0"/>
              <a:t>секіріс</a:t>
            </a:r>
            <a:r>
              <a:rPr lang="ru-RU" dirty="0" smtClean="0"/>
              <a:t> </a:t>
            </a:r>
            <a:r>
              <a:rPr lang="ru-RU" dirty="0" err="1" smtClean="0"/>
              <a:t>орын</a:t>
            </a:r>
            <a:r>
              <a:rPr lang="ru-RU" dirty="0" smtClean="0"/>
              <a:t> </a:t>
            </a:r>
            <a:r>
              <a:rPr lang="ru-RU" dirty="0" err="1" smtClean="0"/>
              <a:t>алады</a:t>
            </a:r>
            <a:r>
              <a:rPr lang="ru-RU" dirty="0" smtClean="0"/>
              <a:t>. </a:t>
            </a:r>
            <a:r>
              <a:rPr lang="ru-RU" dirty="0" err="1" smtClean="0"/>
              <a:t>Мысалы</a:t>
            </a:r>
            <a:r>
              <a:rPr lang="ru-RU" dirty="0" smtClean="0"/>
              <a:t>, су </a:t>
            </a:r>
            <a:r>
              <a:rPr lang="ru-RU" dirty="0" err="1" smtClean="0"/>
              <a:t>немесе</a:t>
            </a:r>
            <a:r>
              <a:rPr lang="ru-RU" dirty="0" smtClean="0"/>
              <a:t> </a:t>
            </a:r>
            <a:r>
              <a:rPr lang="ru-RU" dirty="0" err="1" smtClean="0"/>
              <a:t>қар </a:t>
            </a:r>
            <a:r>
              <a:rPr lang="ru-RU" dirty="0" err="1" smtClean="0"/>
              <a:t>аэрозольдеріның бөлшек бетінде</a:t>
            </a:r>
            <a:r>
              <a:rPr lang="ru-RU" dirty="0" smtClean="0"/>
              <a:t> </a:t>
            </a:r>
            <a:r>
              <a:rPr lang="ru-RU" dirty="0" err="1" smtClean="0"/>
              <a:t>бетінде</a:t>
            </a:r>
            <a:r>
              <a:rPr lang="ru-RU" dirty="0" smtClean="0"/>
              <a:t> 250 мВ </a:t>
            </a:r>
            <a:r>
              <a:rPr lang="ru-RU" dirty="0" err="1" smtClean="0"/>
              <a:t>дәрежелі оң электрлік</a:t>
            </a:r>
            <a:r>
              <a:rPr lang="ru-RU" dirty="0" smtClean="0"/>
              <a:t> </a:t>
            </a:r>
            <a:r>
              <a:rPr lang="ru-RU" dirty="0" smtClean="0"/>
              <a:t>потенциал</a:t>
            </a: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70000" lnSpcReduction="20000"/>
          </a:bodyPr>
          <a:lstStyle/>
          <a:p>
            <a:r>
              <a:rPr lang="kk-KZ" dirty="0" smtClean="0"/>
              <a:t>Қалыпты жағдайда газды иондар өте аз және аэрозоль бөлшектері олар сирек соқтығысады (период ішінде бір соқтығысу бірнеше секундтан бірнеше минутқа жетеді). Соқтығысу кезінде бейтарап бөлшек заряд ала алады, ал зарядталған бөлшекте ол артуы мүмкін немесе кемуі де бейтараптануы да мүмкін. Осылайша аэрозольдердегі бөлшек заряды үнемі өзгеріп отырады. Дегенмен, жалпы алғанда, бөлшектің заряды үлкен болады деп болжауға болады. Тәжірибе жүзінде металлдар мен олардың оксидтері теріс зарядқа ие екендігі анықталды, мысалы Fe</a:t>
            </a:r>
            <a:r>
              <a:rPr lang="kk-KZ" baseline="-25000" dirty="0" smtClean="0"/>
              <a:t>2</a:t>
            </a:r>
            <a:r>
              <a:rPr lang="kk-KZ" dirty="0" smtClean="0"/>
              <a:t>O</a:t>
            </a:r>
            <a:r>
              <a:rPr lang="kk-KZ" baseline="-25000" dirty="0" smtClean="0"/>
              <a:t>3</a:t>
            </a:r>
            <a:r>
              <a:rPr lang="kk-KZ" dirty="0" smtClean="0"/>
              <a:t>, MgO, Zn, ZnO және керісінше бейметаллдар мен олардың оксидтерінің аэрозольдері оң зарядқа ие. SiO</a:t>
            </a:r>
            <a:r>
              <a:rPr lang="kk-KZ" baseline="-25000" dirty="0" smtClean="0"/>
              <a:t>2</a:t>
            </a:r>
            <a:r>
              <a:rPr lang="kk-KZ" dirty="0" smtClean="0"/>
              <a:t>, P</a:t>
            </a:r>
            <a:r>
              <a:rPr lang="kk-KZ" baseline="-25000" dirty="0" smtClean="0"/>
              <a:t>2</a:t>
            </a:r>
            <a:r>
              <a:rPr lang="kk-KZ" dirty="0" smtClean="0"/>
              <a:t>O</a:t>
            </a:r>
            <a:r>
              <a:rPr lang="kk-KZ" baseline="-25000" dirty="0" smtClean="0"/>
              <a:t>5</a:t>
            </a:r>
            <a:r>
              <a:rPr lang="kk-KZ" dirty="0" smtClean="0"/>
              <a:t> т.б.. Сонымен қатар NaCl көмір крахмалдың бөлшектері оң зарядталған ұнның бөлшектері теріс зарядты тасымалдайды.</a:t>
            </a:r>
            <a:endParaRPr lang="ru-RU" dirty="0" smtClean="0"/>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p:txBody>
          <a:bodyPr>
            <a:normAutofit fontScale="70000" lnSpcReduction="20000"/>
          </a:bodyPr>
          <a:lstStyle/>
          <a:p>
            <a:r>
              <a:rPr lang="kk-KZ" dirty="0" smtClean="0"/>
              <a:t>Аэрозоль бөлшектерінің бетінде арнайы адсорбция болмаған жағдайда (яғни, оң және теріс иондардың бірдей адсорбциялану жағдайында) , олардың зарядтарының шамалары орташа бейтарап мәнінің айналасында ауытқып тұрады, себебі оң жіне теріс иондармен соқтығысудың ықтималдығы бірдей. Осылайша аэрозольдердің электрлік қасиеттері иондардың жылулық қозғалысын көрсетеді, ал оларды статистикалық заңдардың көмегімен сипаттауға болады. Мысалы флуктуацияның ықтималдығы үшін, қандайда бір зарядқа бөлшектің ие болу ықтималдылығы Эйнштейн өрнегімен анықталады. </a:t>
            </a:r>
            <a:endParaRPr lang="ru-RU" dirty="0" smtClean="0"/>
          </a:p>
          <a:p>
            <a:r>
              <a:rPr lang="kk-KZ" dirty="0" smtClean="0"/>
              <a:t> </a:t>
            </a:r>
            <a:endParaRPr lang="ru-RU" dirty="0" smtClean="0"/>
          </a:p>
          <a:p>
            <a:r>
              <a:rPr lang="kk-KZ" dirty="0" smtClean="0"/>
              <a:t>                                                 </a:t>
            </a:r>
            <a:r>
              <a:rPr lang="ru-RU" dirty="0" smtClean="0"/>
              <a:t>                    </a:t>
            </a:r>
            <a:r>
              <a:rPr lang="kk-KZ" dirty="0" smtClean="0"/>
              <a:t>,              (12)</a:t>
            </a:r>
          </a:p>
          <a:p>
            <a:r>
              <a:rPr lang="kk-KZ" dirty="0" smtClean="0"/>
              <a:t>Мұндағы, А – флуктуацияны жүргізуге қажет жұмыс (бұл жағдайда бөлшек зарядталуының жұмысы) </a:t>
            </a:r>
            <a:endParaRPr lang="ru-RU" dirty="0" smtClean="0"/>
          </a:p>
          <a:p>
            <a:endParaRPr lang="ru-RU" dirty="0" smtClean="0"/>
          </a:p>
          <a:p>
            <a:endParaRPr lang="ru-RU" dirty="0"/>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1025" name="Object 1"/>
          <p:cNvGraphicFramePr>
            <a:graphicFrameLocks noChangeAspect="1"/>
          </p:cNvGraphicFramePr>
          <p:nvPr/>
        </p:nvGraphicFramePr>
        <p:xfrm>
          <a:off x="2627784" y="4869160"/>
          <a:ext cx="2505878" cy="432048"/>
        </p:xfrm>
        <a:graphic>
          <a:graphicData uri="http://schemas.openxmlformats.org/presentationml/2006/ole">
            <p:oleObj spid="_x0000_s1025" name="Формула" r:id="rId3" imgW="1117115" imgH="203112" progId="Equation.3">
              <p:embed/>
            </p:oleObj>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92500"/>
          </a:bodyPr>
          <a:lstStyle/>
          <a:p>
            <a:r>
              <a:rPr lang="kk-KZ" dirty="0" smtClean="0"/>
              <a:t>Бөлшек радиусына r пропорционал, сыйымдылығы С болатын сфералық конденсатор ретінде қаратуға болатын бөлшектердің зарядталуы кезінде зарядталу жұмысы келесі теңдікпен есептеледі:</a:t>
            </a:r>
            <a:endParaRPr lang="ru-RU" dirty="0" smtClean="0"/>
          </a:p>
          <a:p>
            <a:r>
              <a:rPr lang="kk-KZ" dirty="0" smtClean="0"/>
              <a:t>                                                                       (13)</a:t>
            </a:r>
            <a:endParaRPr lang="ru-RU" dirty="0" smtClean="0"/>
          </a:p>
          <a:p>
            <a:r>
              <a:rPr lang="kk-KZ" dirty="0" smtClean="0"/>
              <a:t> </a:t>
            </a:r>
            <a:endParaRPr lang="ru-RU" dirty="0" smtClean="0"/>
          </a:p>
          <a:p>
            <a:r>
              <a:rPr lang="kk-KZ" dirty="0" smtClean="0"/>
              <a:t>Мұндағы: </a:t>
            </a:r>
            <a:r>
              <a:rPr lang="el-GR" dirty="0" smtClean="0"/>
              <a:t>ε</a:t>
            </a:r>
            <a:r>
              <a:rPr lang="kk-KZ" baseline="-25000" dirty="0" smtClean="0"/>
              <a:t>0</a:t>
            </a:r>
            <a:r>
              <a:rPr lang="kk-KZ" dirty="0" smtClean="0"/>
              <a:t>=8.85×10</a:t>
            </a:r>
            <a:r>
              <a:rPr lang="kk-KZ" baseline="30000" dirty="0" smtClean="0"/>
              <a:t>-12 </a:t>
            </a:r>
            <a:r>
              <a:rPr lang="kk-KZ" dirty="0" smtClean="0"/>
              <a:t>Ф/м – электр тұрақтылығы</a:t>
            </a:r>
            <a:endParaRPr lang="ru-RU" dirty="0" smtClean="0"/>
          </a:p>
          <a:p>
            <a:endParaRPr lang="ru-RU" dirty="0"/>
          </a:p>
        </p:txBody>
      </p:sp>
      <p:sp>
        <p:nvSpPr>
          <p:cNvPr id="1843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18433" name="Object 1"/>
          <p:cNvGraphicFramePr>
            <a:graphicFrameLocks noChangeAspect="1"/>
          </p:cNvGraphicFramePr>
          <p:nvPr/>
        </p:nvGraphicFramePr>
        <p:xfrm>
          <a:off x="2915816" y="4105249"/>
          <a:ext cx="3168352" cy="826527"/>
        </p:xfrm>
        <a:graphic>
          <a:graphicData uri="http://schemas.openxmlformats.org/presentationml/2006/ole">
            <p:oleObj spid="_x0000_s18433" name="Формула" r:id="rId3" imgW="1739900" imgH="457200" progId="Equation.3">
              <p:embed/>
            </p:oleObj>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332656"/>
            <a:ext cx="8229600" cy="5793507"/>
          </a:xfrm>
        </p:spPr>
        <p:txBody>
          <a:bodyPr>
            <a:normAutofit fontScale="92500" lnSpcReduction="20000"/>
          </a:bodyPr>
          <a:lstStyle/>
          <a:p>
            <a:r>
              <a:rPr lang="kk-KZ" sz="2800" dirty="0" smtClean="0"/>
              <a:t>Ауаның диэлектрлік өткізгіштігі (ε~1) суға қарағанда біршама төмен болғандықтан, бөлшектерді бірдей зарядқа дейін зарядтау үшін, аэрозольдерде гидрозольдерге қарағанда жұмыс көбірек жұмсалуы керек. Осының нәтижесінде бөлшектердің орташа заряды гидрозольдерге қарағанда төмен болады және бір бөлшектен екінші бөлшекке қатты флуктуирленеді. Флуктуация теориясына сәйкес орташа зарядтың шамасы келесі қатынаспен анықталады:</a:t>
            </a:r>
            <a:endParaRPr lang="ru-RU" sz="2800" dirty="0" smtClean="0"/>
          </a:p>
          <a:p>
            <a:r>
              <a:rPr lang="kk-KZ" dirty="0" smtClean="0"/>
              <a:t> </a:t>
            </a:r>
            <a:endParaRPr lang="ru-RU" dirty="0" smtClean="0"/>
          </a:p>
          <a:p>
            <a:r>
              <a:rPr lang="kk-KZ" sz="2600" dirty="0" smtClean="0"/>
              <a:t>                                              </a:t>
            </a:r>
            <a:r>
              <a:rPr lang="ru-RU" sz="2600" dirty="0" smtClean="0"/>
              <a:t> </a:t>
            </a:r>
            <a:r>
              <a:rPr lang="kk-KZ" sz="2600" dirty="0" smtClean="0"/>
              <a:t>                               (14)</a:t>
            </a:r>
            <a:endParaRPr lang="ru-RU" sz="2600" dirty="0" smtClean="0"/>
          </a:p>
          <a:p>
            <a:r>
              <a:rPr lang="kk-KZ" sz="2800" dirty="0" smtClean="0"/>
              <a:t>Радиусы r болатын бөлшек үшін  Т ~300 К болғанда </a:t>
            </a:r>
          </a:p>
          <a:p>
            <a:r>
              <a:rPr lang="kk-KZ" sz="2800" i="1" dirty="0" smtClean="0"/>
              <a:t>r~</a:t>
            </a:r>
            <a:r>
              <a:rPr lang="kk-KZ" sz="2800" dirty="0" smtClean="0"/>
              <a:t>10</a:t>
            </a:r>
            <a:r>
              <a:rPr lang="kk-KZ" sz="2800" baseline="30000" dirty="0" smtClean="0"/>
              <a:t>-6</a:t>
            </a:r>
            <a:r>
              <a:rPr lang="kk-KZ" sz="2800" dirty="0" smtClean="0"/>
              <a:t>м және  </a:t>
            </a:r>
            <a:r>
              <a:rPr lang="kk-KZ" sz="2800" i="1" dirty="0" smtClean="0"/>
              <a:t>kT</a:t>
            </a:r>
            <a:r>
              <a:rPr lang="kk-KZ" sz="2800" dirty="0" smtClean="0"/>
              <a:t>~4.2×10</a:t>
            </a:r>
            <a:r>
              <a:rPr lang="kk-KZ" sz="2800" baseline="30000" dirty="0" smtClean="0"/>
              <a:t>-21 </a:t>
            </a:r>
            <a:r>
              <a:rPr lang="kk-KZ" sz="2800" dirty="0" smtClean="0"/>
              <a:t>Дж </a:t>
            </a:r>
            <a:endParaRPr lang="ru-RU" sz="2800" dirty="0" smtClean="0"/>
          </a:p>
          <a:p>
            <a:r>
              <a:rPr lang="kk-KZ" i="1" dirty="0" smtClean="0"/>
              <a:t>q</a:t>
            </a:r>
            <a:r>
              <a:rPr lang="kk-KZ" i="1" baseline="30000" dirty="0" smtClean="0"/>
              <a:t>2</a:t>
            </a:r>
            <a:r>
              <a:rPr lang="kk-KZ" dirty="0" smtClean="0"/>
              <a:t> ≈ 4.7×10</a:t>
            </a:r>
            <a:r>
              <a:rPr lang="kk-KZ" baseline="30000" dirty="0" smtClean="0"/>
              <a:t>-37</a:t>
            </a:r>
            <a:r>
              <a:rPr lang="kk-KZ" dirty="0" smtClean="0"/>
              <a:t> (Кл)</a:t>
            </a:r>
            <a:r>
              <a:rPr lang="kk-KZ" baseline="30000" dirty="0" smtClean="0"/>
              <a:t>2</a:t>
            </a:r>
            <a:r>
              <a:rPr lang="kk-KZ" dirty="0" smtClean="0"/>
              <a:t>;    </a:t>
            </a:r>
            <a:r>
              <a:rPr lang="kk-KZ" i="1" dirty="0" smtClean="0"/>
              <a:t>q</a:t>
            </a:r>
            <a:r>
              <a:rPr lang="kk-KZ" dirty="0" smtClean="0"/>
              <a:t> ≈ 7×10</a:t>
            </a:r>
            <a:r>
              <a:rPr lang="kk-KZ" baseline="30000" dirty="0" smtClean="0"/>
              <a:t>-19 </a:t>
            </a:r>
            <a:r>
              <a:rPr lang="kk-KZ" dirty="0" smtClean="0"/>
              <a:t>Кл  (~4q</a:t>
            </a:r>
            <a:r>
              <a:rPr lang="kk-KZ" baseline="-25000" dirty="0" smtClean="0"/>
              <a:t>e</a:t>
            </a:r>
            <a:r>
              <a:rPr lang="kk-KZ" dirty="0" smtClean="0"/>
              <a:t>)</a:t>
            </a:r>
            <a:endParaRPr lang="ru-RU" dirty="0" smtClean="0"/>
          </a:p>
          <a:p>
            <a:endParaRPr lang="ru-RU" dirty="0"/>
          </a:p>
        </p:txBody>
      </p:sp>
      <p:sp>
        <p:nvSpPr>
          <p:cNvPr id="1945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19457" name="Object 1"/>
          <p:cNvGraphicFramePr>
            <a:graphicFrameLocks noChangeAspect="1"/>
          </p:cNvGraphicFramePr>
          <p:nvPr/>
        </p:nvGraphicFramePr>
        <p:xfrm>
          <a:off x="2771800" y="3356992"/>
          <a:ext cx="2709302" cy="1008112"/>
        </p:xfrm>
        <a:graphic>
          <a:graphicData uri="http://schemas.openxmlformats.org/presentationml/2006/ole">
            <p:oleObj spid="_x0000_s19457" name="Формула" r:id="rId3" imgW="1638300" imgH="596900" progId="Equation.3">
              <p:embed/>
            </p:oleObj>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62500" lnSpcReduction="20000"/>
          </a:bodyPr>
          <a:lstStyle/>
          <a:p>
            <a:r>
              <a:rPr lang="kk-KZ" dirty="0" smtClean="0"/>
              <a:t>Арнайы адсорбция болмаған жағдайда, тәжірибе көрсеткендей аэрозоль бөлшектерінің заряды өте аз және әдетте қарапайым электр зарядынан 10 еседей ғана артық болады. Бұл ион зарядының дискретті табиғатын анықтауға мүмкіндік берді және электрон зарядының абсолютті шамасын өлшеуге болады, бұл тәжірибе майлы тұманның тамшыларының (олардың броун қозғалысы мен қатар) электрофорезін бақылаған Милликенмен орындалды. Милликен бөлшек заряды әрқашан бір шамаға 1,6∙10</a:t>
            </a:r>
            <a:r>
              <a:rPr lang="kk-KZ" baseline="30000" dirty="0" smtClean="0"/>
              <a:t>-19</a:t>
            </a:r>
            <a:r>
              <a:rPr lang="kk-KZ" dirty="0" smtClean="0"/>
              <a:t> еселік болып қалатынын анықтаған. Аэрозоль бөлшектеріндегі газ иондарының арнайы адсорбциясы, бөлшек зарядтарын бағалауды біршама қиындатады. Мұндай адсорбция, газды иондарға химиялық жақын бөлшектер үшін немесе жүйенің пайда болу кезінде оң фазааралық шекарада туындайтын электрлік потенциалы бар жүйелер үшін тән. Фазааралық потенциал дисперсті орта мен дисперсті фазаның полярлық қасиеттері айтарлықтай ерекшелінетін жағдайда туындауы мүмкін. Мысал ретінде су мен қардың аэрозольін келтіруге болады. Бөлшек бетіндегі су молекуласының бағыты А.Н. Фрумкиннің бағалауы бойынша 0,25 В шамасындағы электрлік потенциалға ие. </a:t>
            </a:r>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TotalTime>
  <Words>945</Words>
  <Application>Microsoft Office PowerPoint</Application>
  <PresentationFormat>Экран (4:3)</PresentationFormat>
  <Paragraphs>46</Paragraphs>
  <Slides>12</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12</vt:i4>
      </vt:variant>
    </vt:vector>
  </HeadingPairs>
  <TitlesOfParts>
    <vt:vector size="14" baseType="lpstr">
      <vt:lpstr>Тема Office</vt:lpstr>
      <vt:lpstr>Формула</vt:lpstr>
      <vt:lpstr>Дәріс 12 «Аэрозольдердің электрлік қасиеттері»</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vector>
  </TitlesOfParts>
  <Company>RePack by SPecialiST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Дәріс 12 «Аэрозольдердің электрлік қасиеттері»</dc:title>
  <dc:creator>Admin</dc:creator>
  <cp:lastModifiedBy>Admin</cp:lastModifiedBy>
  <cp:revision>4</cp:revision>
  <dcterms:created xsi:type="dcterms:W3CDTF">2021-11-16T16:37:44Z</dcterms:created>
  <dcterms:modified xsi:type="dcterms:W3CDTF">2021-11-16T17:32:38Z</dcterms:modified>
</cp:coreProperties>
</file>